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9" saveSubsetFonts="1">
  <p:sldMasterIdLst>
    <p:sldMasterId id="2147484116" r:id="rId1"/>
  </p:sldMasterIdLst>
  <p:notesMasterIdLst>
    <p:notesMasterId r:id="rId18"/>
  </p:notesMasterIdLst>
  <p:sldIdLst>
    <p:sldId id="266" r:id="rId2"/>
    <p:sldId id="256" r:id="rId3"/>
    <p:sldId id="259" r:id="rId4"/>
    <p:sldId id="260" r:id="rId5"/>
    <p:sldId id="263" r:id="rId6"/>
    <p:sldId id="257" r:id="rId7"/>
    <p:sldId id="258" r:id="rId8"/>
    <p:sldId id="265" r:id="rId9"/>
    <p:sldId id="261" r:id="rId10"/>
    <p:sldId id="264" r:id="rId11"/>
    <p:sldId id="268" r:id="rId12"/>
    <p:sldId id="262" r:id="rId13"/>
    <p:sldId id="271" r:id="rId14"/>
    <p:sldId id="269" r:id="rId15"/>
    <p:sldId id="270" r:id="rId16"/>
    <p:sldId id="26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3"/>
    <p:penClr>
      <a:srgbClr val="FF0000"/>
    </p:penClr>
  </p:showPr>
  <p:clrMru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250" autoAdjust="0"/>
    <p:restoredTop sz="97072" autoAdjust="0"/>
  </p:normalViewPr>
  <p:slideViewPr>
    <p:cSldViewPr>
      <p:cViewPr varScale="1">
        <p:scale>
          <a:sx n="83" d="100"/>
          <a:sy n="83" d="100"/>
        </p:scale>
        <p:origin x="-76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726C80-D55A-487E-89D5-289C7BC0FE5B}" type="datetimeFigureOut">
              <a:rPr lang="en-US" smtClean="0"/>
              <a:pPr/>
              <a:t>6/26/2013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878F6-3DD3-4268-A8C4-4E40A0532D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878F6-3DD3-4268-A8C4-4E40A0532DBE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A34EF9-ED52-4281-9ED0-7DFE0FDC457E}" type="datetime1">
              <a:rPr lang="en-US" smtClean="0"/>
              <a:pPr/>
              <a:t>6/26/2013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D59559-C5A7-424D-9D12-71640818A731}" type="datetime1">
              <a:rPr lang="en-US" smtClean="0"/>
              <a:pPr/>
              <a:t>6/26/2013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7A4363-BA77-483C-9873-CCF61EE9E7B8}" type="datetime1">
              <a:rPr lang="en-US" smtClean="0"/>
              <a:pPr/>
              <a:t>6/26/2013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21A2A7-95A2-4D4C-ADB8-318D5CB260B7}" type="datetime1">
              <a:rPr lang="en-US" smtClean="0"/>
              <a:pPr/>
              <a:t>6/26/2013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FAF09C-6301-4AC9-A279-FAC9B03CAB42}" type="datetime1">
              <a:rPr lang="en-US" smtClean="0"/>
              <a:pPr/>
              <a:t>6/26/2013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A0B6E4-0730-43EE-8409-7BBAF4766188}" type="datetime1">
              <a:rPr lang="en-US" smtClean="0"/>
              <a:pPr/>
              <a:t>6/26/2013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9B757-6CF4-4F96-B34C-5DE0BE171D09}" type="datetime1">
              <a:rPr lang="en-US" smtClean="0"/>
              <a:pPr/>
              <a:t>6/26/2013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B85132-2AC3-4BA6-BEBE-0E94FC4C07D6}" type="datetime1">
              <a:rPr lang="en-US" smtClean="0"/>
              <a:pPr/>
              <a:t>6/26/2013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A0ACD7-C77F-4595-BC1F-692BC8302E0D}" type="datetime1">
              <a:rPr lang="en-US" smtClean="0"/>
              <a:pPr/>
              <a:t>6/26/2013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8A3C6E8-9836-4B06-9594-E97AC87D9F24}" type="datetime1">
              <a:rPr lang="en-US" smtClean="0"/>
              <a:pPr/>
              <a:t>6/26/2013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6E27EF5-0A45-4D84-ACF8-B9B94EB1F6B5}" type="datetime1">
              <a:rPr lang="en-US" smtClean="0"/>
              <a:pPr/>
              <a:t>6/26/2013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C00B45E-EEE0-4266-B49D-D350C4D5F4A6}" type="datetime1">
              <a:rPr lang="en-US" smtClean="0"/>
              <a:pPr/>
              <a:t>6/26/2013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ransition>
    <p:wedge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52400"/>
            <a:ext cx="9144000" cy="25237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7000" b="1" dirty="0" smtClean="0">
                <a:solidFill>
                  <a:srgbClr val="C00000"/>
                </a:solidFill>
              </a:rPr>
              <a:t> আজকের ক্লাসে সবাইকে 			</a:t>
            </a:r>
            <a:r>
              <a:rPr lang="bn-BD" sz="8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স্বাগতম</a:t>
            </a:r>
            <a:endParaRPr lang="en-US" sz="8000" b="1" dirty="0">
              <a:solidFill>
                <a:srgbClr val="C00000"/>
              </a:solidFill>
            </a:endParaRPr>
          </a:p>
        </p:txBody>
      </p:sp>
      <p:pic>
        <p:nvPicPr>
          <p:cNvPr id="3" name="Picture 2" descr="flow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38400"/>
            <a:ext cx="8991600" cy="47244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6012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pPr>
              <a:buFont typeface="Wingdings" pitchFamily="2" charset="2"/>
              <a:buChar char="v"/>
            </a:pPr>
            <a:r>
              <a:rPr lang="bn-BD" sz="4000" dirty="0" smtClean="0"/>
              <a:t>একটি জীব কোষের গঠন :</a:t>
            </a:r>
          </a:p>
          <a:p>
            <a:r>
              <a:rPr lang="bn-BD" sz="4000" dirty="0" smtClean="0"/>
              <a:t>নিম্নে কোষের প্রধান প্রধান অংশগুলো নিয়ে আলোচনা করা হলো:</a:t>
            </a:r>
          </a:p>
          <a:p>
            <a:pPr>
              <a:buFont typeface="Wingdings" pitchFamily="2" charset="2"/>
              <a:buChar char="q"/>
            </a:pPr>
            <a:r>
              <a:rPr lang="bn-BD" sz="4000" dirty="0" smtClean="0"/>
              <a:t>  কোষ প্রাচীর: কোষ প্রাচীর শুধু উদ্ভিদ কোষে কোষ প্রাচীর দেখা যায়। </a:t>
            </a:r>
          </a:p>
          <a:p>
            <a:r>
              <a:rPr lang="bn-BD" sz="4000" dirty="0" smtClean="0"/>
              <a:t>প্রাণী কোষে কোষ প্রাচীর নেই।</a:t>
            </a:r>
          </a:p>
          <a:p>
            <a:endParaRPr lang="bn-BD" sz="40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ell_nucleus_domain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-22402800"/>
            <a:ext cx="5562600" cy="5715000"/>
          </a:xfrm>
          <a:prstGeom prst="rect">
            <a:avLst/>
          </a:prstGeom>
        </p:spPr>
      </p:pic>
      <p:pic>
        <p:nvPicPr>
          <p:cNvPr id="3" name="Picture 2" descr="Cell_nucleus_domain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5486400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chemeClr val="accent1">
                    <a:lumMod val="75000"/>
                  </a:schemeClr>
                </a:solidFill>
              </a:rPr>
              <a:t>চিত্র: নিউক্লিয়াস 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3000" y="304800"/>
            <a:ext cx="71628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u="sng" dirty="0" smtClean="0">
                <a:solidFill>
                  <a:srgbClr val="FF0000"/>
                </a:solidFill>
              </a:rPr>
              <a:t>কোষ পর্যবেক্ষণ </a:t>
            </a:r>
            <a:r>
              <a:rPr lang="bn-BD" sz="4000" dirty="0" smtClean="0">
                <a:solidFill>
                  <a:srgbClr val="FF0000"/>
                </a:solidFill>
              </a:rPr>
              <a:t>: </a:t>
            </a:r>
            <a:r>
              <a:rPr lang="bn-BD" sz="4000" dirty="0" smtClean="0">
                <a:solidFill>
                  <a:schemeClr val="tx2"/>
                </a:solidFill>
              </a:rPr>
              <a:t>কোষ সাধারণত খালী চোখে দেখা যায়না। কোষ পর্যবেক্ষণ করতে হলে অনুবীক্ষণ যন্ত্রের প্রয়োজন হয়।</a:t>
            </a:r>
          </a:p>
          <a:p>
            <a:r>
              <a:rPr lang="bn-BD" sz="2400" dirty="0" smtClean="0"/>
              <a:t> </a:t>
            </a:r>
            <a:endParaRPr lang="en-US" sz="2400" dirty="0"/>
          </a:p>
        </p:txBody>
      </p:sp>
      <p:pic>
        <p:nvPicPr>
          <p:cNvPr id="3" name="Picture 2" descr="a.hos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2971800"/>
            <a:ext cx="4419600" cy="38862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n-BD" dirty="0" smtClean="0"/>
              <a:t>সবুজ দল থেকে দশজন করে উদ্ভিদ কোষ অংকন করবে</a:t>
            </a:r>
          </a:p>
          <a:p>
            <a:r>
              <a:rPr lang="bn-BD" dirty="0" smtClean="0"/>
              <a:t>নীল দল থেকে দশজন করে প্রাণী কোষ অংকন করবে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n-BD" sz="9600" dirty="0" smtClean="0"/>
              <a:t>দলীয় কাজ</a:t>
            </a:r>
            <a:endParaRPr lang="en-US" sz="96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bn-BD" dirty="0" smtClean="0">
                <a:solidFill>
                  <a:schemeClr val="accent3"/>
                </a:solidFill>
              </a:rPr>
              <a:t>কোষ কি?</a:t>
            </a:r>
          </a:p>
          <a:p>
            <a:pPr>
              <a:buFont typeface="Wingdings" pitchFamily="2" charset="2"/>
              <a:buChar char="q"/>
            </a:pPr>
            <a:r>
              <a:rPr lang="bn-BD" dirty="0" smtClean="0">
                <a:solidFill>
                  <a:schemeClr val="accent3"/>
                </a:solidFill>
              </a:rPr>
              <a:t>কোষ কত প্রকার ও কি কি?</a:t>
            </a:r>
          </a:p>
          <a:p>
            <a:pPr>
              <a:buFont typeface="Wingdings" pitchFamily="2" charset="2"/>
              <a:buChar char="q"/>
            </a:pPr>
            <a:r>
              <a:rPr lang="bn-BD" dirty="0" smtClean="0">
                <a:solidFill>
                  <a:schemeClr val="accent3"/>
                </a:solidFill>
              </a:rPr>
              <a:t>উদ্ভিদ কোষ ও প্রাণি কোষের প্রার্থক্য কি? 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bn-BD" dirty="0" smtClean="0"/>
              <a:t>			</a:t>
            </a:r>
            <a:r>
              <a:rPr lang="bn-BD" sz="7200" dirty="0" smtClean="0"/>
              <a:t>মুল্যায়ন</a:t>
            </a:r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bn-BD" dirty="0" smtClean="0"/>
              <a:t>কোষের সংগঠন বলতে কি বুঝ?</a:t>
            </a:r>
          </a:p>
          <a:p>
            <a:pPr>
              <a:buFont typeface="Wingdings" pitchFamily="2" charset="2"/>
              <a:buChar char="Ø"/>
            </a:pPr>
            <a:r>
              <a:rPr lang="bn-BD" dirty="0" smtClean="0"/>
              <a:t>উদ্ভিদ কোষের বৈশিষ্ট্য আলোচনা কর?</a:t>
            </a:r>
          </a:p>
          <a:p>
            <a:pPr>
              <a:buFont typeface="Wingdings" pitchFamily="2" charset="2"/>
              <a:buChar char="Ø"/>
            </a:pPr>
            <a:r>
              <a:rPr lang="bn-BD" dirty="0" smtClean="0"/>
              <a:t>প্রাণী কোষের বৈশিষ্ট্য আলোচনা কর।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বাড়ির কাজ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8458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15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 ধন্যবাদ</a:t>
            </a:r>
            <a:endParaRPr lang="bn-BD" sz="199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7" name="Picture 6" descr="aa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286000"/>
            <a:ext cx="7010400" cy="388620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/>
            <a:r>
              <a:rPr lang="bn-BD" sz="6600" u="sng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পরিচিতি</a:t>
            </a:r>
            <a:r>
              <a:rPr lang="bn-BD" sz="5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bn-BD" sz="5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bn-BD" sz="5400" dirty="0" smtClean="0">
                <a:solidFill>
                  <a:schemeClr val="accent3">
                    <a:lumMod val="75000"/>
                  </a:schemeClr>
                </a:solidFill>
              </a:rPr>
              <a:t>মো: আক্তার হোসেন</a:t>
            </a:r>
            <a:r>
              <a:rPr lang="bn-BD" dirty="0" smtClean="0"/>
              <a:t/>
            </a:r>
            <a:br>
              <a:rPr lang="bn-BD" dirty="0" smtClean="0"/>
            </a:br>
            <a:r>
              <a:rPr lang="bn-BD" dirty="0" smtClean="0"/>
              <a:t>সহকারী শিক্ষক</a:t>
            </a:r>
            <a:br>
              <a:rPr lang="bn-BD" dirty="0" smtClean="0"/>
            </a:br>
            <a:r>
              <a:rPr lang="bn-BD" dirty="0" smtClean="0"/>
              <a:t>শহীদ জয়নাল আবেদীন মডেল উচ্চ বিদ্যালয়</a:t>
            </a:r>
            <a:br>
              <a:rPr lang="bn-BD" dirty="0" smtClean="0"/>
            </a:br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ell-biolog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0"/>
            <a:ext cx="8328751" cy="64008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19800" y="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(মাইটোকন্ডিয়া)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50292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(গলজি বস্তু)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191000" y="6488668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চিত্র: উদ্ভিদ কোষ</a:t>
            </a:r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undefin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609600"/>
            <a:ext cx="8229600" cy="5486400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bn-BD" sz="4000" b="1" dirty="0" smtClean="0">
                <a:solidFill>
                  <a:schemeClr val="tx2"/>
                </a:solidFill>
              </a:rPr>
              <a:t>     </a:t>
            </a:r>
            <a:r>
              <a:rPr lang="bn-BD" sz="6000" b="1" dirty="0" smtClean="0">
                <a:solidFill>
                  <a:srgbClr val="92D050"/>
                </a:solidFill>
              </a:rPr>
              <a:t>পূর্বজ্ঞান যাচাই:</a:t>
            </a:r>
          </a:p>
          <a:p>
            <a:pPr marL="457200" indent="-457200"/>
            <a:endParaRPr lang="bn-BD" sz="4000" b="1" dirty="0" smtClean="0">
              <a:solidFill>
                <a:srgbClr val="92D050"/>
              </a:solidFill>
            </a:endParaRPr>
          </a:p>
          <a:p>
            <a:pPr marL="457200" indent="-457200"/>
            <a:endParaRPr lang="bn-BD" sz="3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/>
            <a:endParaRPr lang="bn-BD" sz="5400" b="1" dirty="0" smtClean="0"/>
          </a:p>
          <a:p>
            <a:pPr marL="457200" indent="-457200"/>
            <a:endParaRPr lang="bn-BD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4" descr="Cell_nucleus_domain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990600"/>
            <a:ext cx="5486400" cy="3352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19400" y="45720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চিত্র: নিউক্লিয়াস</a:t>
            </a:r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838200"/>
            <a:ext cx="82296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/>
              <a:t>   </a:t>
            </a:r>
            <a:r>
              <a:rPr lang="bn-BD" sz="8800" dirty="0" smtClean="0">
                <a:solidFill>
                  <a:srgbClr val="00B050"/>
                </a:solidFill>
              </a:rPr>
              <a:t>শ্রেনী :ষষ্ঠ</a:t>
            </a:r>
            <a:endParaRPr lang="bn-BD" sz="6000" dirty="0" smtClean="0">
              <a:solidFill>
                <a:srgbClr val="00B050"/>
              </a:solidFill>
            </a:endParaRPr>
          </a:p>
          <a:p>
            <a:r>
              <a:rPr lang="bn-BD" sz="4400" dirty="0" smtClean="0"/>
              <a:t>  </a:t>
            </a:r>
          </a:p>
          <a:p>
            <a:pPr>
              <a:buFont typeface="Wingdings" pitchFamily="2" charset="2"/>
              <a:buChar char="Ø"/>
            </a:pPr>
            <a:r>
              <a:rPr lang="bn-BD" sz="4400" dirty="0" smtClean="0"/>
              <a:t>  </a:t>
            </a:r>
            <a:r>
              <a:rPr lang="bn-BD" sz="5400" dirty="0" smtClean="0"/>
              <a:t>বিষয় : সাধারণ বিজ্ঞান</a:t>
            </a:r>
            <a:endParaRPr lang="bn-BD" sz="4400" dirty="0" smtClean="0"/>
          </a:p>
          <a:p>
            <a:r>
              <a:rPr lang="bn-BD" sz="4400" dirty="0" smtClean="0"/>
              <a:t>   </a:t>
            </a:r>
          </a:p>
          <a:p>
            <a:pPr>
              <a:buFont typeface="Wingdings" pitchFamily="2" charset="2"/>
              <a:buChar char="Ø"/>
            </a:pPr>
            <a:r>
              <a:rPr lang="bn-BD" sz="4400" dirty="0" smtClean="0">
                <a:solidFill>
                  <a:srgbClr val="C00000"/>
                </a:solidFill>
              </a:rPr>
              <a:t>    </a:t>
            </a:r>
            <a:r>
              <a:rPr lang="bn-BD" sz="6600" dirty="0" smtClean="0">
                <a:solidFill>
                  <a:srgbClr val="C00000"/>
                </a:solidFill>
              </a:rPr>
              <a:t>অধ্যায় : তৃতীয়</a:t>
            </a:r>
            <a:endParaRPr lang="bn-BD" sz="4400" dirty="0" smtClean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endParaRPr lang="bn-BD" dirty="0" smtClean="0"/>
          </a:p>
          <a:p>
            <a:endParaRPr lang="bn-BD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219200"/>
            <a:ext cx="9144000" cy="4401205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dirty="0" smtClean="0"/>
              <a:t>  </a:t>
            </a:r>
            <a:r>
              <a:rPr lang="en-US" dirty="0" smtClean="0"/>
              <a:t> </a:t>
            </a:r>
            <a:r>
              <a:rPr lang="bn-BD" sz="7200" dirty="0" smtClean="0">
                <a:solidFill>
                  <a:schemeClr val="bg1"/>
                </a:solidFill>
              </a:rPr>
              <a:t>পাঠ শিরোনাম :</a:t>
            </a:r>
            <a:endParaRPr lang="bn-BD" sz="4400" dirty="0" smtClean="0">
              <a:solidFill>
                <a:schemeClr val="bg1"/>
              </a:solidFill>
            </a:endParaRPr>
          </a:p>
          <a:p>
            <a:pPr algn="ctr"/>
            <a:r>
              <a:rPr lang="bn-BD" sz="4400" dirty="0" smtClean="0"/>
              <a:t> </a:t>
            </a:r>
          </a:p>
          <a:p>
            <a:pPr algn="ctr"/>
            <a:r>
              <a:rPr lang="bn-BD" sz="6000" dirty="0" smtClean="0">
                <a:solidFill>
                  <a:srgbClr val="FFFF00"/>
                </a:solidFill>
              </a:rPr>
              <a:t>উদ্ভদ ও প্রাণী কোষের সংগঠন</a:t>
            </a:r>
          </a:p>
          <a:p>
            <a:endParaRPr lang="en-US" sz="4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295400"/>
            <a:ext cx="96774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990000"/>
                </a:solidFill>
              </a:rPr>
              <a:t>শিখনফল : </a:t>
            </a:r>
          </a:p>
          <a:p>
            <a:pPr>
              <a:buFont typeface="Wingdings" pitchFamily="2" charset="2"/>
              <a:buChar char="v"/>
            </a:pPr>
            <a:r>
              <a:rPr lang="bn-BD" sz="2800" dirty="0" smtClean="0"/>
              <a:t> কোষ কি তা জানতে পারবে।</a:t>
            </a:r>
          </a:p>
          <a:p>
            <a:pPr>
              <a:buFont typeface="Wingdings" pitchFamily="2" charset="2"/>
              <a:buChar char="v"/>
            </a:pPr>
            <a:r>
              <a:rPr lang="bn-BD" sz="2800" dirty="0" smtClean="0"/>
              <a:t> কোষের কাজ কি তা জানতে পারবে</a:t>
            </a:r>
          </a:p>
          <a:p>
            <a:pPr>
              <a:buFont typeface="Wingdings" pitchFamily="2" charset="2"/>
              <a:buChar char="v"/>
            </a:pPr>
            <a:r>
              <a:rPr lang="bn-BD" sz="2800" dirty="0" smtClean="0"/>
              <a:t> উদ্ভিদ কোষ ও প্রাণী কোষের প্রার্থক্য সম্পর্কে জানতে।</a:t>
            </a:r>
          </a:p>
          <a:p>
            <a:pPr>
              <a:buFont typeface="Wingdings" pitchFamily="2" charset="2"/>
              <a:buChar char="v"/>
            </a:pPr>
            <a:r>
              <a:rPr lang="bn-BD" sz="2800" dirty="0" smtClean="0"/>
              <a:t> উদ্ভিদ কোষ ও প্রানী কোষের বৈশিষ্ট্য সম্পর্কে জানতে পারবে। 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1143000"/>
            <a:ext cx="74676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u="sng" dirty="0" smtClean="0">
                <a:solidFill>
                  <a:srgbClr val="C00000"/>
                </a:solidFill>
              </a:rPr>
              <a:t>			</a:t>
            </a:r>
            <a:r>
              <a:rPr lang="bn-BD" sz="5400" b="1" u="sng" dirty="0" smtClean="0">
                <a:solidFill>
                  <a:schemeClr val="bg2">
                    <a:lumMod val="25000"/>
                  </a:schemeClr>
                </a:solidFill>
              </a:rPr>
              <a:t>উপস্থাপন</a:t>
            </a:r>
          </a:p>
          <a:p>
            <a:r>
              <a:rPr lang="bn-BD" sz="5400" b="1" u="sng" dirty="0" smtClean="0">
                <a:solidFill>
                  <a:srgbClr val="C00000"/>
                </a:solidFill>
              </a:rPr>
              <a:t>কোষ</a:t>
            </a:r>
            <a:r>
              <a:rPr lang="bn-BD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: </a:t>
            </a:r>
            <a:r>
              <a:rPr lang="bn-BD" sz="4000" dirty="0" smtClean="0"/>
              <a:t>জীব দেহের গঠন ও কাজের একক কে কোষ বলে।কোষ একটির উপর আরেকটি সাজানো থাকে। ইংরেজ বিজ্ঞানী রবার্ট হুক ১৬৬৫ থ্রিষ্টাব্দে কোষ আবিষ্কার করেন।</a:t>
            </a:r>
            <a:endParaRPr lang="en-US" sz="3600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746</TotalTime>
  <Words>219</Words>
  <Application>Microsoft Office PowerPoint</Application>
  <PresentationFormat>On-screen Show (4:3)</PresentationFormat>
  <Paragraphs>63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Concourse</vt:lpstr>
      <vt:lpstr>Slide 9</vt:lpstr>
      <vt:lpstr>পরিচিতি মো: আক্তার হোসেন সহকারী শিক্ষক শহীদ জয়নাল আবেদীন মডেল উচ্চ বিদ্যালয় 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দলীয় কাজ</vt:lpstr>
      <vt:lpstr>   মুল্যায়ন</vt:lpstr>
      <vt:lpstr>বাড়ির কাজ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মো: আক্তার হোসেন সহকারী শিক্ষক শহীদ জয়নাল আবেদীন মডেল উচ্চ বিদ্যালয়</dc:title>
  <dc:creator>Nazrul</dc:creator>
  <cp:lastModifiedBy>Nazrul</cp:lastModifiedBy>
  <cp:revision>132</cp:revision>
  <dcterms:created xsi:type="dcterms:W3CDTF">2006-08-16T00:00:00Z</dcterms:created>
  <dcterms:modified xsi:type="dcterms:W3CDTF">2013-06-26T04:05:56Z</dcterms:modified>
</cp:coreProperties>
</file>